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6" r:id="rId19"/>
    <p:sldId id="271" r:id="rId20"/>
    <p:sldId id="27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00"/>
    <a:srgbClr val="00B800"/>
    <a:srgbClr val="00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39BFF-F3DC-441A-AA84-444CD07165CE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228-9939-4857-B8AD-9A2FCF8AAD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84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C8228-9939-4857-B8AD-9A2FCF8AADC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78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0F8B-49A1-4335-AF16-74191404AEB9}" type="datetimeFigureOut">
              <a:rPr lang="cs-CZ" smtClean="0"/>
              <a:pPr/>
              <a:t>10.01.2023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9886-B7E7-488F-9B2E-16DA0F7EE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551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284455"/>
            <a:ext cx="518457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 err="1">
                <a:latin typeface="Arial Narrow" pitchFamily="34" charset="0"/>
              </a:rPr>
              <a:t>myBenelli</a:t>
            </a:r>
            <a:endParaRPr lang="cs-CZ" sz="2800" b="1" dirty="0">
              <a:latin typeface="Arial Narrow" pitchFamily="34" charset="0"/>
            </a:endParaRPr>
          </a:p>
          <a:p>
            <a:r>
              <a:rPr lang="cs-CZ" sz="4400" dirty="0">
                <a:latin typeface="Arial Narrow" pitchFamily="34" charset="0"/>
              </a:rPr>
              <a:t>STRÁNKA MOTORKY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5479797" y="2060848"/>
            <a:ext cx="309251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Kompletní přístup ke všem informacím 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a aktivitám vaší Benelli motorky</a:t>
            </a:r>
          </a:p>
        </p:txBody>
      </p:sp>
      <p:sp>
        <p:nvSpPr>
          <p:cNvPr id="7" name="Obdélník 6"/>
          <p:cNvSpPr/>
          <p:nvPr/>
        </p:nvSpPr>
        <p:spPr>
          <a:xfrm>
            <a:off x="3779912" y="1885028"/>
            <a:ext cx="1585690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92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Nastavení motorky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2434" y="3845146"/>
            <a:ext cx="1369286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92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Poslední pozice</a:t>
            </a:r>
          </a:p>
        </p:txBody>
      </p:sp>
      <p:sp>
        <p:nvSpPr>
          <p:cNvPr id="9" name="Obdélník 8"/>
          <p:cNvSpPr/>
          <p:nvPr/>
        </p:nvSpPr>
        <p:spPr>
          <a:xfrm>
            <a:off x="780387" y="2636912"/>
            <a:ext cx="124803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92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Technické info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779912" y="2708920"/>
            <a:ext cx="1582484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92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Údržba: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Plánovaná údržba 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a sledování výdajů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779912" y="3789040"/>
            <a:ext cx="147187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92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Souhrn dat o 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motorce z deníku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87984" y="4941168"/>
            <a:ext cx="1391728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92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Rychlé statistiky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691680" y="1916832"/>
            <a:ext cx="3384376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latin typeface="Arial Narrow" pitchFamily="34" charset="0"/>
              </a:rPr>
              <a:t>Sekce notifikací: </a:t>
            </a:r>
          </a:p>
          <a:p>
            <a:r>
              <a:rPr lang="cs-CZ" sz="1600" dirty="0">
                <a:latin typeface="Arial Narrow" pitchFamily="34" charset="0"/>
              </a:rPr>
              <a:t>Můžete si prohlédnout </a:t>
            </a:r>
            <a:r>
              <a:rPr lang="cs-CZ" sz="1600" b="1" dirty="0">
                <a:latin typeface="Arial Narrow" pitchFamily="34" charset="0"/>
              </a:rPr>
              <a:t>historii událostí </a:t>
            </a:r>
            <a:r>
              <a:rPr lang="cs-CZ" sz="1600" dirty="0">
                <a:latin typeface="Arial Narrow" pitchFamily="34" charset="0"/>
              </a:rPr>
              <a:t>s filtrováním datumu</a:t>
            </a:r>
          </a:p>
          <a:p>
            <a:endParaRPr lang="cs-CZ" sz="1600" dirty="0">
              <a:latin typeface="Arial Narrow" pitchFamily="34" charset="0"/>
            </a:endParaRPr>
          </a:p>
          <a:p>
            <a:endParaRPr lang="cs-CZ" sz="1600" dirty="0">
              <a:latin typeface="Arial Narrow" pitchFamily="34" charset="0"/>
            </a:endParaRPr>
          </a:p>
          <a:p>
            <a:r>
              <a:rPr lang="cs-CZ" sz="1600" dirty="0">
                <a:latin typeface="Arial Narrow" pitchFamily="34" charset="0"/>
              </a:rPr>
              <a:t>Typ odesílaných upozornění:</a:t>
            </a:r>
          </a:p>
          <a:p>
            <a:pPr>
              <a:buFontTx/>
              <a:buChar char="-"/>
            </a:pPr>
            <a:r>
              <a:rPr lang="cs-CZ" sz="1600" dirty="0">
                <a:latin typeface="Arial Narrow" pitchFamily="34" charset="0"/>
              </a:rPr>
              <a:t> motorka nastartovaná / vypnutá</a:t>
            </a:r>
          </a:p>
          <a:p>
            <a:pPr>
              <a:buFontTx/>
              <a:buChar char="-"/>
            </a:pPr>
            <a:r>
              <a:rPr lang="cs-CZ" sz="1600" dirty="0">
                <a:latin typeface="Arial Narrow" pitchFamily="34" charset="0"/>
              </a:rPr>
              <a:t> varování před podezřelým pohybem</a:t>
            </a:r>
          </a:p>
          <a:p>
            <a:pPr>
              <a:buFontTx/>
              <a:buChar char="-"/>
            </a:pPr>
            <a:r>
              <a:rPr lang="cs-CZ" sz="1600" dirty="0">
                <a:latin typeface="Arial Narrow" pitchFamily="34" charset="0"/>
              </a:rPr>
              <a:t> varování před vybitou baterií</a:t>
            </a:r>
          </a:p>
          <a:p>
            <a:pPr>
              <a:buFontTx/>
              <a:buChar char="-"/>
            </a:pPr>
            <a:r>
              <a:rPr lang="cs-CZ" sz="1600" dirty="0">
                <a:latin typeface="Arial Narrow" pitchFamily="34" charset="0"/>
              </a:rPr>
              <a:t> varování při odpojení B-boxu</a:t>
            </a:r>
          </a:p>
          <a:p>
            <a:pPr>
              <a:buFontTx/>
              <a:buChar char="-"/>
            </a:pPr>
            <a:r>
              <a:rPr lang="cs-CZ" sz="1600" dirty="0">
                <a:latin typeface="Arial Narrow" pitchFamily="34" charset="0"/>
              </a:rPr>
              <a:t> historie poslední polohy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56176" y="2674655"/>
            <a:ext cx="2952328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Arial Narrow" pitchFamily="34" charset="0"/>
              </a:rPr>
              <a:t>Vždy budete vidět na mapě, kde se vaše motorka nachází</a:t>
            </a:r>
          </a:p>
          <a:p>
            <a:endParaRPr lang="cs-CZ" sz="1600" dirty="0">
              <a:latin typeface="Arial Narrow" pitchFamily="34" charset="0"/>
            </a:endParaRPr>
          </a:p>
          <a:p>
            <a:endParaRPr lang="cs-CZ" sz="1600" dirty="0">
              <a:latin typeface="Arial Narrow" pitchFamily="34" charset="0"/>
            </a:endParaRPr>
          </a:p>
          <a:p>
            <a:r>
              <a:rPr lang="cs-CZ" sz="1600" dirty="0">
                <a:latin typeface="Arial Narrow" pitchFamily="34" charset="0"/>
              </a:rPr>
              <a:t>V sekci MOTORKA můžete:</a:t>
            </a:r>
          </a:p>
          <a:p>
            <a:endParaRPr lang="cs-CZ" sz="16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600" dirty="0">
                <a:latin typeface="Arial Narrow" pitchFamily="34" charset="0"/>
              </a:rPr>
              <a:t> vždy vědět její polohu</a:t>
            </a:r>
          </a:p>
          <a:p>
            <a:pPr>
              <a:buFontTx/>
              <a:buChar char="-"/>
            </a:pPr>
            <a:r>
              <a:rPr lang="cs-CZ" sz="1600" dirty="0">
                <a:latin typeface="Arial Narrow" pitchFamily="34" charset="0"/>
              </a:rPr>
              <a:t> vrátit se k motorce nejkratší cestou</a:t>
            </a:r>
          </a:p>
          <a:p>
            <a:pPr>
              <a:buFontTx/>
              <a:buChar char="-"/>
            </a:pPr>
            <a:r>
              <a:rPr lang="cs-CZ" sz="1600" dirty="0">
                <a:latin typeface="Arial Narrow" pitchFamily="34" charset="0"/>
              </a:rPr>
              <a:t> zkontrolovat přítomnost a stav motorky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9552" y="548680"/>
            <a:ext cx="610295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400" dirty="0">
                <a:latin typeface="Arial Narrow" pitchFamily="34" charset="0"/>
              </a:rPr>
              <a:t>Co se děje s mou motorkou?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9552" y="284455"/>
            <a:ext cx="518457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 err="1">
                <a:latin typeface="Arial Narrow" pitchFamily="34" charset="0"/>
              </a:rPr>
              <a:t>myBenelli</a:t>
            </a:r>
            <a:endParaRPr lang="cs-CZ" sz="2800" b="1" dirty="0">
              <a:latin typeface="Arial Narrow" pitchFamily="34" charset="0"/>
            </a:endParaRPr>
          </a:p>
          <a:p>
            <a:r>
              <a:rPr lang="cs-CZ" sz="4400" dirty="0">
                <a:latin typeface="Arial Narrow" pitchFamily="34" charset="0"/>
              </a:rPr>
              <a:t>SEZNAM MÝCH CEST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72000" y="1556793"/>
            <a:ext cx="4176464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9200"/>
                </a:solidFill>
                <a:latin typeface="Arial Narrow" pitchFamily="34" charset="0"/>
              </a:rPr>
              <a:t>VIRTUÁLNÍ GARÁŽ</a:t>
            </a:r>
          </a:p>
          <a:p>
            <a:endParaRPr lang="cs-CZ" sz="1600" b="1" dirty="0">
              <a:solidFill>
                <a:srgbClr val="00920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Sekce JÍZDY: všechny mé cesty samostatně zobrazené. Seskupené po dnech. </a:t>
            </a:r>
            <a:r>
              <a:rPr lang="cs-CZ" sz="1400" b="1" dirty="0">
                <a:latin typeface="Arial Narrow" pitchFamily="34" charset="0"/>
              </a:rPr>
              <a:t>Klikněte na kartu dne pro detail, poté klikněte na jednotlivou jízdu k přesunu na stránku jízdy</a:t>
            </a:r>
          </a:p>
          <a:p>
            <a:pPr>
              <a:buFontTx/>
              <a:buChar char="-"/>
            </a:pPr>
            <a:endParaRPr lang="cs-CZ" sz="1400" b="1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Informace a statistiky:</a:t>
            </a:r>
          </a:p>
          <a:p>
            <a:r>
              <a:rPr lang="cs-CZ" sz="1400" dirty="0">
                <a:latin typeface="Arial Narrow" pitchFamily="34" charset="0"/>
              </a:rPr>
              <a:t>	- počet jízd</a:t>
            </a:r>
          </a:p>
          <a:p>
            <a:r>
              <a:rPr lang="cs-CZ" sz="1400" dirty="0">
                <a:latin typeface="Arial Narrow" pitchFamily="34" charset="0"/>
              </a:rPr>
              <a:t>	- celková ujetá vzdálenost</a:t>
            </a:r>
          </a:p>
          <a:p>
            <a:r>
              <a:rPr lang="cs-CZ" sz="1400" dirty="0">
                <a:latin typeface="Arial Narrow" pitchFamily="34" charset="0"/>
              </a:rPr>
              <a:t>	- celková doba v sedle</a:t>
            </a:r>
          </a:p>
          <a:p>
            <a:r>
              <a:rPr lang="cs-CZ" sz="1400" dirty="0">
                <a:latin typeface="Arial Narrow" pitchFamily="34" charset="0"/>
              </a:rPr>
              <a:t>	- přestávky</a:t>
            </a:r>
          </a:p>
          <a:p>
            <a:endParaRPr lang="cs-CZ" sz="14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Seskupeno podle:</a:t>
            </a:r>
          </a:p>
          <a:p>
            <a:pPr lvl="2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měsíce</a:t>
            </a:r>
          </a:p>
          <a:p>
            <a:pPr lvl="2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dne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11560" y="476672"/>
            <a:ext cx="331236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 err="1">
                <a:latin typeface="Arial Narrow" pitchFamily="34" charset="0"/>
              </a:rPr>
              <a:t>myBenelli</a:t>
            </a:r>
            <a:endParaRPr lang="cs-CZ" sz="2800" b="1" dirty="0">
              <a:latin typeface="Arial Narrow" pitchFamily="34" charset="0"/>
            </a:endParaRPr>
          </a:p>
          <a:p>
            <a:r>
              <a:rPr lang="cs-CZ" sz="3200" dirty="0">
                <a:latin typeface="Arial Narrow" pitchFamily="34" charset="0"/>
              </a:rPr>
              <a:t>STRÁNKA JÍZDY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11960" y="1412776"/>
            <a:ext cx="4176464" cy="40010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9200"/>
                </a:solidFill>
                <a:latin typeface="Arial Narrow" pitchFamily="34" charset="0"/>
              </a:rPr>
              <a:t>OŽIV SI SVOU CESTU</a:t>
            </a:r>
          </a:p>
          <a:p>
            <a:endParaRPr lang="cs-CZ" sz="1600" b="1" dirty="0">
              <a:solidFill>
                <a:srgbClr val="00920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V sekci JÍZDA můžete vidět všechny </a:t>
            </a:r>
            <a:r>
              <a:rPr lang="cs-CZ" sz="1400" b="1" dirty="0">
                <a:latin typeface="Arial Narrow" pitchFamily="34" charset="0"/>
              </a:rPr>
              <a:t>podrobnosti k dané cestě</a:t>
            </a:r>
            <a:r>
              <a:rPr lang="cs-CZ" sz="1400" dirty="0">
                <a:latin typeface="Arial Narrow" pitchFamily="34" charset="0"/>
              </a:rPr>
              <a:t>, které jsou seřazeny podle datumu</a:t>
            </a:r>
            <a:endParaRPr lang="cs-CZ" sz="1400" b="1" dirty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cs-CZ" sz="1400" b="1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Detaily cesty:</a:t>
            </a:r>
          </a:p>
          <a:p>
            <a:r>
              <a:rPr lang="cs-CZ" sz="1400" dirty="0">
                <a:latin typeface="Arial Narrow" pitchFamily="34" charset="0"/>
              </a:rPr>
              <a:t>	- adresa začátku a konce cesty</a:t>
            </a:r>
          </a:p>
          <a:p>
            <a:r>
              <a:rPr lang="cs-CZ" sz="1400" dirty="0">
                <a:latin typeface="Arial Narrow" pitchFamily="34" charset="0"/>
              </a:rPr>
              <a:t>	- čas začátku a konce cesty</a:t>
            </a:r>
          </a:p>
          <a:p>
            <a:r>
              <a:rPr lang="cs-CZ" sz="1400" dirty="0">
                <a:latin typeface="Arial Narrow" pitchFamily="34" charset="0"/>
              </a:rPr>
              <a:t>	- celková ujetá vzdálenost (km)</a:t>
            </a:r>
          </a:p>
          <a:p>
            <a:r>
              <a:rPr lang="cs-CZ" sz="1400" dirty="0">
                <a:latin typeface="Arial Narrow" pitchFamily="34" charset="0"/>
              </a:rPr>
              <a:t>	- celkový čas jízdy</a:t>
            </a:r>
          </a:p>
          <a:p>
            <a:r>
              <a:rPr lang="cs-CZ" sz="1400" dirty="0">
                <a:latin typeface="Arial Narrow" pitchFamily="34" charset="0"/>
              </a:rPr>
              <a:t>	- průměrná, maximální a okamžitá rychlost</a:t>
            </a:r>
          </a:p>
          <a:p>
            <a:r>
              <a:rPr lang="cs-CZ" sz="1400" dirty="0">
                <a:latin typeface="Arial Narrow" pitchFamily="34" charset="0"/>
              </a:rPr>
              <a:t>	- interaktivní mapy</a:t>
            </a:r>
          </a:p>
          <a:p>
            <a:r>
              <a:rPr lang="cs-CZ" sz="1400" dirty="0">
                <a:latin typeface="Arial Narrow" pitchFamily="34" charset="0"/>
              </a:rPr>
              <a:t>	- počasí</a:t>
            </a:r>
          </a:p>
          <a:p>
            <a:r>
              <a:rPr lang="cs-CZ" sz="1400" dirty="0">
                <a:latin typeface="Arial Narrow" pitchFamily="34" charset="0"/>
              </a:rPr>
              <a:t>	- obrázky</a:t>
            </a:r>
          </a:p>
          <a:p>
            <a:endParaRPr lang="cs-CZ" sz="1400" dirty="0">
              <a:latin typeface="Arial Narrow" pitchFamily="34" charset="0"/>
            </a:endParaRPr>
          </a:p>
          <a:p>
            <a:r>
              <a:rPr lang="cs-CZ" sz="1400" i="1" dirty="0">
                <a:solidFill>
                  <a:srgbClr val="009200"/>
                </a:solidFill>
                <a:latin typeface="Arial Narrow" pitchFamily="34" charset="0"/>
              </a:rPr>
              <a:t>Tip: můžete taky přidat své vlastní fotky z cesty a tak si kdykoliv oživit vzpomínky či je sdílet s přáteli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11560" y="548680"/>
            <a:ext cx="432048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 err="1">
                <a:latin typeface="Arial Narrow" pitchFamily="34" charset="0"/>
              </a:rPr>
              <a:t>myBenelli</a:t>
            </a:r>
            <a:endParaRPr lang="cs-CZ" sz="2800" b="1" dirty="0">
              <a:latin typeface="Arial Narrow" pitchFamily="34" charset="0"/>
            </a:endParaRPr>
          </a:p>
          <a:p>
            <a:r>
              <a:rPr lang="cs-CZ" sz="3200" dirty="0">
                <a:latin typeface="Arial Narrow" pitchFamily="34" charset="0"/>
              </a:rPr>
              <a:t>MOTO.LAB &gt; STATISTIKY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11960" y="1988840"/>
            <a:ext cx="4176464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9200"/>
                </a:solidFill>
                <a:latin typeface="Arial Narrow" pitchFamily="34" charset="0"/>
              </a:rPr>
              <a:t>MNOHEM VÍCE STATISTIKY</a:t>
            </a:r>
          </a:p>
          <a:p>
            <a:endParaRPr lang="cs-CZ" sz="2800" b="1" dirty="0">
              <a:solidFill>
                <a:srgbClr val="009200"/>
              </a:solidFill>
              <a:latin typeface="Arial Narrow" pitchFamily="34" charset="0"/>
            </a:endParaRPr>
          </a:p>
          <a:p>
            <a:r>
              <a:rPr lang="cs-CZ" sz="1400" dirty="0">
                <a:latin typeface="Arial Narrow" pitchFamily="34" charset="0"/>
              </a:rPr>
              <a:t>- Sekce STATISTIKY: </a:t>
            </a:r>
            <a:r>
              <a:rPr lang="cs-CZ" sz="1400" b="1" dirty="0">
                <a:latin typeface="Arial Narrow" pitchFamily="34" charset="0"/>
              </a:rPr>
              <a:t>detailně analyzuje všechna data </a:t>
            </a:r>
            <a:r>
              <a:rPr lang="cs-CZ" sz="1400" dirty="0">
                <a:latin typeface="Arial Narrow" pitchFamily="34" charset="0"/>
              </a:rPr>
              <a:t>vztahující se k cestám</a:t>
            </a:r>
            <a:endParaRPr lang="cs-CZ" sz="1400" b="1" dirty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cs-CZ" sz="1400" b="1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Detaily ze všech cest:</a:t>
            </a:r>
          </a:p>
          <a:p>
            <a:r>
              <a:rPr lang="cs-CZ" sz="1400" dirty="0">
                <a:latin typeface="Arial Narrow" pitchFamily="34" charset="0"/>
              </a:rPr>
              <a:t>	- celkový počet cest</a:t>
            </a:r>
          </a:p>
          <a:p>
            <a:r>
              <a:rPr lang="cs-CZ" sz="1400" dirty="0">
                <a:latin typeface="Arial Narrow" pitchFamily="34" charset="0"/>
              </a:rPr>
              <a:t>	- celkový čas na motorce</a:t>
            </a:r>
          </a:p>
          <a:p>
            <a:r>
              <a:rPr lang="cs-CZ" sz="1400" dirty="0">
                <a:latin typeface="Arial Narrow" pitchFamily="34" charset="0"/>
              </a:rPr>
              <a:t>	- celková ujetá vzdálenost a týdenní průměr</a:t>
            </a:r>
          </a:p>
          <a:p>
            <a:r>
              <a:rPr lang="cs-CZ" sz="1400" dirty="0">
                <a:latin typeface="Arial Narrow" pitchFamily="34" charset="0"/>
              </a:rPr>
              <a:t>	- průměrná rychlost</a:t>
            </a:r>
          </a:p>
          <a:p>
            <a:r>
              <a:rPr lang="cs-CZ" sz="1400" dirty="0">
                <a:latin typeface="Arial Narrow" pitchFamily="34" charset="0"/>
              </a:rPr>
              <a:t>	- používání motorky</a:t>
            </a:r>
          </a:p>
          <a:p>
            <a:r>
              <a:rPr lang="cs-CZ" sz="1400" dirty="0">
                <a:latin typeface="Arial Narrow" pitchFamily="34" charset="0"/>
              </a:rPr>
              <a:t>	- průměrná spotřeba</a:t>
            </a:r>
          </a:p>
          <a:p>
            <a:r>
              <a:rPr lang="cs-CZ" sz="1400" dirty="0">
                <a:latin typeface="Arial Narrow" pitchFamily="34" charset="0"/>
              </a:rPr>
              <a:t>	- stav baterie</a:t>
            </a:r>
            <a:endParaRPr lang="cs-CZ" sz="1400" i="1" dirty="0">
              <a:solidFill>
                <a:srgbClr val="0092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9552" y="404664"/>
            <a:ext cx="432048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 err="1">
                <a:latin typeface="Arial Narrow" pitchFamily="34" charset="0"/>
              </a:rPr>
              <a:t>myBenelli</a:t>
            </a:r>
            <a:endParaRPr lang="cs-CZ" sz="2800" b="1" dirty="0">
              <a:latin typeface="Arial Narrow" pitchFamily="34" charset="0"/>
            </a:endParaRPr>
          </a:p>
          <a:p>
            <a:r>
              <a:rPr lang="cs-CZ" sz="3200" dirty="0">
                <a:latin typeface="Arial Narrow" pitchFamily="34" charset="0"/>
              </a:rPr>
              <a:t>KOMUNITA MAJITELŮ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4860032" y="1329149"/>
            <a:ext cx="4176464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9200"/>
                </a:solidFill>
                <a:latin typeface="Arial Narrow" pitchFamily="34" charset="0"/>
              </a:rPr>
              <a:t>PŘIPOJ SE DO KOMUNITY</a:t>
            </a:r>
          </a:p>
          <a:p>
            <a:endParaRPr lang="cs-CZ" sz="2800" b="1" dirty="0">
              <a:solidFill>
                <a:srgbClr val="00920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Můžeš sledovat ostatní uživatele Benelli, vidět jejich cesty  a aktivity</a:t>
            </a:r>
          </a:p>
          <a:p>
            <a:endParaRPr lang="cs-CZ" sz="1400" b="1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Vyber si, co chceš veřejně sdílet s ostatními uživateli</a:t>
            </a:r>
          </a:p>
          <a:p>
            <a:pPr>
              <a:buFontTx/>
              <a:buChar char="-"/>
            </a:pPr>
            <a:endParaRPr lang="cs-CZ" sz="14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Můžeš si také vytvořit vlastní </a:t>
            </a:r>
            <a:r>
              <a:rPr lang="cs-CZ" sz="1400" dirty="0" err="1">
                <a:latin typeface="Arial Narrow" pitchFamily="34" charset="0"/>
              </a:rPr>
              <a:t>motoklub</a:t>
            </a:r>
            <a:r>
              <a:rPr lang="cs-CZ" sz="1400" dirty="0">
                <a:latin typeface="Arial Narrow" pitchFamily="34" charset="0"/>
              </a:rPr>
              <a:t> nebo se připojit do jiné skupiny, která sdílí vášeň pro dvě kola, fotky, komentáře a vytvářet události</a:t>
            </a:r>
          </a:p>
          <a:p>
            <a:endParaRPr lang="cs-CZ" sz="1400" i="1" dirty="0">
              <a:solidFill>
                <a:srgbClr val="009200"/>
              </a:solidFill>
              <a:latin typeface="Arial Narrow" pitchFamily="34" charset="0"/>
            </a:endParaRPr>
          </a:p>
          <a:p>
            <a:r>
              <a:rPr lang="cs-CZ" sz="1400" i="1" dirty="0">
                <a:solidFill>
                  <a:srgbClr val="009200"/>
                </a:solidFill>
                <a:latin typeface="Arial Narrow" pitchFamily="34" charset="0"/>
              </a:rPr>
              <a:t>Tip: připojit do komunity se dá přes </a:t>
            </a:r>
            <a:r>
              <a:rPr lang="cs-CZ" sz="1400" i="1" dirty="0" err="1">
                <a:solidFill>
                  <a:srgbClr val="009200"/>
                </a:solidFill>
                <a:latin typeface="Arial Narrow" pitchFamily="34" charset="0"/>
              </a:rPr>
              <a:t>Homepage</a:t>
            </a:r>
            <a:r>
              <a:rPr lang="cs-CZ" sz="1400" i="1" dirty="0">
                <a:solidFill>
                  <a:srgbClr val="009200"/>
                </a:solidFill>
                <a:latin typeface="Arial Narrow" pitchFamily="34" charset="0"/>
              </a:rPr>
              <a:t>, klikněte na nápis </a:t>
            </a:r>
            <a:r>
              <a:rPr lang="cs-CZ" sz="1400" i="1" dirty="0" err="1">
                <a:solidFill>
                  <a:srgbClr val="009200"/>
                </a:solidFill>
                <a:latin typeface="Arial Narrow" pitchFamily="34" charset="0"/>
              </a:rPr>
              <a:t>community</a:t>
            </a:r>
            <a:r>
              <a:rPr lang="cs-CZ" sz="1400" i="1" dirty="0">
                <a:solidFill>
                  <a:srgbClr val="009200"/>
                </a:solidFill>
                <a:latin typeface="Arial Narrow" pitchFamily="34" charset="0"/>
              </a:rPr>
              <a:t> pod vaším jménem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851920" y="2204864"/>
            <a:ext cx="4176464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9200"/>
                </a:solidFill>
                <a:latin typeface="Arial Narrow" pitchFamily="34" charset="0"/>
              </a:rPr>
              <a:t>SDÍLEJTE SVOU VÁŠEŇ</a:t>
            </a:r>
          </a:p>
          <a:p>
            <a:endParaRPr lang="cs-CZ" sz="2800" b="1" dirty="0">
              <a:solidFill>
                <a:srgbClr val="00920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Používejte </a:t>
            </a:r>
            <a:r>
              <a:rPr lang="cs-CZ" sz="1400" b="1" dirty="0">
                <a:latin typeface="Arial Narrow" pitchFamily="34" charset="0"/>
              </a:rPr>
              <a:t>Novinky</a:t>
            </a:r>
            <a:r>
              <a:rPr lang="cs-CZ" sz="1400" dirty="0">
                <a:latin typeface="Arial Narrow" pitchFamily="34" charset="0"/>
              </a:rPr>
              <a:t>, aby jste viděli co je v komunitě </a:t>
            </a:r>
          </a:p>
          <a:p>
            <a:r>
              <a:rPr lang="cs-CZ" sz="1400" dirty="0">
                <a:latin typeface="Arial Narrow" pitchFamily="34" charset="0"/>
              </a:rPr>
              <a:t>  nového, umístěte zde svůj status</a:t>
            </a:r>
          </a:p>
          <a:p>
            <a:pPr>
              <a:buFontTx/>
              <a:buChar char="-"/>
            </a:pPr>
            <a:endParaRPr lang="cs-CZ" sz="1400" dirty="0">
              <a:latin typeface="Arial Narrow" pitchFamily="34" charset="0"/>
            </a:endParaRP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sdílejte statusy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prohlížejte statusy jiných</a:t>
            </a:r>
          </a:p>
          <a:p>
            <a:pPr>
              <a:buFontTx/>
              <a:buChar char="-"/>
            </a:pPr>
            <a:endParaRPr lang="cs-CZ" sz="1400" dirty="0">
              <a:latin typeface="Arial Narrow" pitchFamily="34" charset="0"/>
            </a:endParaRPr>
          </a:p>
          <a:p>
            <a:endParaRPr lang="cs-CZ" sz="1400" i="1" dirty="0">
              <a:solidFill>
                <a:srgbClr val="009200"/>
              </a:solidFill>
              <a:latin typeface="Arial Narrow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404664"/>
            <a:ext cx="432048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 err="1">
                <a:latin typeface="Arial Narrow" pitchFamily="34" charset="0"/>
              </a:rPr>
              <a:t>myBenelli</a:t>
            </a:r>
            <a:endParaRPr lang="cs-CZ" sz="2800" b="1" dirty="0">
              <a:latin typeface="Arial Narrow" pitchFamily="34" charset="0"/>
            </a:endParaRPr>
          </a:p>
          <a:p>
            <a:r>
              <a:rPr lang="cs-CZ" sz="3200" dirty="0">
                <a:latin typeface="Arial Narrow" pitchFamily="34" charset="0"/>
              </a:rPr>
              <a:t>NOVINKY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11560" y="404664"/>
            <a:ext cx="432048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 err="1">
                <a:latin typeface="Arial Narrow" pitchFamily="34" charset="0"/>
              </a:rPr>
              <a:t>myBenelli</a:t>
            </a:r>
            <a:endParaRPr lang="cs-CZ" sz="2800" b="1" dirty="0">
              <a:latin typeface="Arial Narrow" pitchFamily="34" charset="0"/>
            </a:endParaRPr>
          </a:p>
          <a:p>
            <a:r>
              <a:rPr lang="cs-CZ" sz="3200" dirty="0">
                <a:latin typeface="Arial Narrow" pitchFamily="34" charset="0"/>
              </a:rPr>
              <a:t>HODNOCENÍ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51920" y="1844824"/>
            <a:ext cx="4176464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9200"/>
                </a:solidFill>
                <a:latin typeface="Arial Narrow" pitchFamily="34" charset="0"/>
              </a:rPr>
              <a:t>ROZŠIŘUJTE POŘADÍ</a:t>
            </a:r>
          </a:p>
          <a:p>
            <a:endParaRPr lang="cs-CZ" sz="2800" b="1" dirty="0">
              <a:solidFill>
                <a:srgbClr val="00920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Skládejte si kilometry a zvyšujte své pořadí v komunitě</a:t>
            </a:r>
          </a:p>
          <a:p>
            <a:endParaRPr lang="cs-CZ" sz="14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Data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ujeté kilometry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čas strávený na motorce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pády</a:t>
            </a:r>
          </a:p>
          <a:p>
            <a:pPr lvl="1">
              <a:buFontTx/>
              <a:buChar char="-"/>
            </a:pPr>
            <a:endParaRPr lang="cs-CZ" sz="14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Můžete tato data filtrovat podle: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typu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období</a:t>
            </a:r>
          </a:p>
          <a:p>
            <a:endParaRPr lang="cs-CZ" sz="1400" i="1" dirty="0">
              <a:solidFill>
                <a:srgbClr val="0092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4C339-00C9-FFBC-0BBD-A176833C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Baterie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A7CC6F-FCFF-E819-07C6-ED943AA42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Aplikace pracuje nepřetržitě a odesílá data přes GPS  (je to její vlastnost) a na funkci si bere elektřinu z baterie, pokud není motocykl používán může dojít k vybití baterie. Proto je nutné, pokud není motocykl používán, aby byl motocykl napojen na udržovací nabíječku, která zajistí její 100% stav a funkce B-BOXU. Pokud není aplikace využívána je možné B-BOX odpojit.</a:t>
            </a:r>
          </a:p>
          <a:p>
            <a:endParaRPr lang="cs-CZ" sz="1800" dirty="0">
              <a:latin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73823B-7EB0-6E15-85ED-89AF1771B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02" t="65243" r="12810" b="13008"/>
          <a:stretch/>
        </p:blipFill>
        <p:spPr bwMode="auto">
          <a:xfrm>
            <a:off x="0" y="5013176"/>
            <a:ext cx="9144000" cy="1844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071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11560" y="620688"/>
            <a:ext cx="43204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3200" dirty="0">
                <a:latin typeface="Arial Narrow" pitchFamily="34" charset="0"/>
              </a:rPr>
              <a:t>CENY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1781442"/>
            <a:ext cx="324036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První rok</a:t>
            </a:r>
          </a:p>
          <a:p>
            <a:pPr algn="ctr"/>
            <a:r>
              <a:rPr lang="cs-CZ" sz="2800" b="1" dirty="0">
                <a:solidFill>
                  <a:srgbClr val="009200"/>
                </a:solidFill>
                <a:latin typeface="Arial Narrow" pitchFamily="34" charset="0"/>
              </a:rPr>
              <a:t>ZDARMA</a:t>
            </a:r>
          </a:p>
          <a:p>
            <a:pPr algn="ctr"/>
            <a:endParaRPr lang="cs-CZ" sz="2800" b="1" dirty="0">
              <a:solidFill>
                <a:srgbClr val="009200"/>
              </a:solidFill>
              <a:latin typeface="Arial Narrow" pitchFamily="34" charset="0"/>
            </a:endParaRPr>
          </a:p>
          <a:p>
            <a:pPr algn="ctr"/>
            <a:r>
              <a:rPr lang="cs-CZ" sz="1400" dirty="0">
                <a:latin typeface="Arial Narrow" pitchFamily="34" charset="0"/>
              </a:rPr>
              <a:t>Na první rok je servisní poplatek zahrnut </a:t>
            </a:r>
          </a:p>
          <a:p>
            <a:pPr algn="ctr"/>
            <a:r>
              <a:rPr lang="cs-CZ" sz="1400" dirty="0">
                <a:latin typeface="Arial Narrow" pitchFamily="34" charset="0"/>
              </a:rPr>
              <a:t>v nabídce Benelli zdarma</a:t>
            </a:r>
          </a:p>
          <a:p>
            <a:pPr algn="ctr"/>
            <a:endParaRPr lang="cs-CZ" sz="1400" i="1" dirty="0">
              <a:solidFill>
                <a:srgbClr val="009200"/>
              </a:solidFill>
              <a:latin typeface="Arial Narrow" pitchFamily="34" charset="0"/>
            </a:endParaRPr>
          </a:p>
          <a:p>
            <a:pPr algn="ctr"/>
            <a:endParaRPr lang="cs-CZ" sz="1400" i="1" dirty="0">
              <a:solidFill>
                <a:srgbClr val="009200"/>
              </a:solidFill>
              <a:latin typeface="Arial Narrow" pitchFamily="34" charset="0"/>
            </a:endParaRPr>
          </a:p>
          <a:p>
            <a:pPr algn="ctr"/>
            <a:endParaRPr lang="cs-CZ" i="1" dirty="0">
              <a:solidFill>
                <a:srgbClr val="009200"/>
              </a:solidFill>
              <a:latin typeface="Arial Narrow" pitchFamily="34" charset="0"/>
            </a:endParaRPr>
          </a:p>
          <a:p>
            <a:pPr algn="ctr"/>
            <a:r>
              <a:rPr lang="cs-CZ" sz="1400" i="1" dirty="0">
                <a:solidFill>
                  <a:srgbClr val="009200"/>
                </a:solidFill>
                <a:latin typeface="Arial Narrow" pitchFamily="34" charset="0"/>
              </a:rPr>
              <a:t>UŽIJTE SI TO!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03804" y="1772816"/>
            <a:ext cx="3456384" cy="26161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Následující roky</a:t>
            </a:r>
          </a:p>
          <a:p>
            <a:pPr algn="ctr"/>
            <a:r>
              <a:rPr lang="cs-CZ" sz="2800" b="1" dirty="0">
                <a:solidFill>
                  <a:srgbClr val="009200"/>
                </a:solidFill>
                <a:latin typeface="Arial Narrow" pitchFamily="34" charset="0"/>
              </a:rPr>
              <a:t>9,90 Euro/rok</a:t>
            </a:r>
          </a:p>
          <a:p>
            <a:pPr algn="ctr"/>
            <a:endParaRPr lang="cs-CZ" sz="2800" b="1" dirty="0">
              <a:solidFill>
                <a:srgbClr val="009200"/>
              </a:solidFill>
              <a:latin typeface="Arial Narrow" pitchFamily="34" charset="0"/>
            </a:endParaRPr>
          </a:p>
          <a:p>
            <a:pPr algn="ctr"/>
            <a:r>
              <a:rPr lang="cs-CZ" sz="1400" dirty="0">
                <a:latin typeface="Arial Narrow" pitchFamily="34" charset="0"/>
              </a:rPr>
              <a:t>Budete platit jen 9,90 Euro ročně přímo v aplikaci</a:t>
            </a:r>
          </a:p>
          <a:p>
            <a:pPr algn="ctr"/>
            <a:endParaRPr lang="cs-CZ" sz="1400" dirty="0">
              <a:latin typeface="Arial Narrow" pitchFamily="34" charset="0"/>
            </a:endParaRPr>
          </a:p>
          <a:p>
            <a:pPr algn="ctr"/>
            <a:r>
              <a:rPr lang="cs-CZ" sz="1100" dirty="0">
                <a:solidFill>
                  <a:srgbClr val="009200"/>
                </a:solidFill>
                <a:latin typeface="Arial Narrow" pitchFamily="34" charset="0"/>
              </a:rPr>
              <a:t>Pouze 82 centů měsíčně za Benelli svět aplikaci </a:t>
            </a:r>
          </a:p>
          <a:p>
            <a:pPr algn="ctr"/>
            <a:r>
              <a:rPr lang="cs-CZ" sz="1100" dirty="0">
                <a:solidFill>
                  <a:srgbClr val="009200"/>
                </a:solidFill>
                <a:latin typeface="Arial Narrow" pitchFamily="34" charset="0"/>
              </a:rPr>
              <a:t>ve vašem mobilu.</a:t>
            </a:r>
          </a:p>
          <a:p>
            <a:pPr algn="ctr"/>
            <a:endParaRPr lang="cs-CZ" sz="1400" i="1" dirty="0">
              <a:solidFill>
                <a:srgbClr val="009200"/>
              </a:solidFill>
              <a:latin typeface="Arial Narrow" pitchFamily="34" charset="0"/>
            </a:endParaRPr>
          </a:p>
          <a:p>
            <a:pPr algn="ctr"/>
            <a:endParaRPr lang="cs-CZ" sz="1000" i="1" dirty="0">
              <a:solidFill>
                <a:srgbClr val="009200"/>
              </a:solidFill>
              <a:latin typeface="Arial Narrow" pitchFamily="34" charset="0"/>
            </a:endParaRPr>
          </a:p>
          <a:p>
            <a:pPr algn="ctr"/>
            <a:r>
              <a:rPr lang="cs-CZ" sz="1400" i="1" dirty="0">
                <a:solidFill>
                  <a:srgbClr val="009200"/>
                </a:solidFill>
                <a:latin typeface="Arial Narrow" pitchFamily="34" charset="0"/>
              </a:rPr>
              <a:t>BRZY NALEZNETE VÍCE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02" y="0"/>
            <a:ext cx="9235228" cy="6858000"/>
          </a:xfrm>
        </p:spPr>
      </p:pic>
      <p:sp>
        <p:nvSpPr>
          <p:cNvPr id="3" name="TextovéPole 2"/>
          <p:cNvSpPr txBox="1"/>
          <p:nvPr/>
        </p:nvSpPr>
        <p:spPr>
          <a:xfrm>
            <a:off x="539552" y="692696"/>
            <a:ext cx="6768752" cy="4370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4400" b="1" dirty="0"/>
              <a:t>OBSAH</a:t>
            </a:r>
          </a:p>
          <a:p>
            <a:endParaRPr lang="cs-CZ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 Aplikace pro motocykly		- Co se děje s mou motorkou?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 Všechno je propojeno		- Seznam jízd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 Trasování v reálném čase		- Stránka trasy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 Začínáme s aplikací		- Statistiky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 Struktura			- Společenství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 Vedlejší menu			- Novinky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 Seznam motocyklů		- Hodnocení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/>
              <a:t> Stránka motocyklu		- Cena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987824" y="2659559"/>
            <a:ext cx="3034100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400" b="1" dirty="0"/>
              <a:t>UŽIJTE SI 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1560" y="620688"/>
            <a:ext cx="5762475" cy="13542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000" dirty="0"/>
              <a:t>Aplikace pro motorkáře</a:t>
            </a:r>
          </a:p>
          <a:p>
            <a:endParaRPr lang="cs-CZ" sz="2400" dirty="0"/>
          </a:p>
          <a:p>
            <a:r>
              <a:rPr lang="cs-CZ" dirty="0"/>
              <a:t>Mobilní aplikace pro Benelli a zkušenosti na dvou kolech  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87624" y="3501008"/>
            <a:ext cx="174939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Více informací o </a:t>
            </a:r>
          </a:p>
          <a:p>
            <a:pPr algn="ctr"/>
            <a:r>
              <a:rPr lang="cs-CZ" dirty="0"/>
              <a:t>motocyklech a </a:t>
            </a:r>
          </a:p>
          <a:p>
            <a:pPr algn="ctr"/>
            <a:r>
              <a:rPr lang="cs-CZ" dirty="0"/>
              <a:t>chování řidičů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635896" y="3501008"/>
            <a:ext cx="169527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Zdolávejte   </a:t>
            </a:r>
          </a:p>
          <a:p>
            <a:pPr algn="ctr"/>
            <a:r>
              <a:rPr lang="cs-CZ" dirty="0"/>
              <a:t>nové výzvy a </a:t>
            </a:r>
          </a:p>
          <a:p>
            <a:pPr algn="ctr"/>
            <a:r>
              <a:rPr lang="cs-CZ" dirty="0"/>
              <a:t>zdokonalujte se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580112" y="3501008"/>
            <a:ext cx="277499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Objevujte nové cesty, </a:t>
            </a:r>
          </a:p>
          <a:p>
            <a:pPr algn="ctr"/>
            <a:r>
              <a:rPr lang="cs-CZ" dirty="0"/>
              <a:t>přidejte se do motoklubu </a:t>
            </a:r>
          </a:p>
          <a:p>
            <a:pPr algn="ctr"/>
            <a:r>
              <a:rPr lang="cs-CZ" dirty="0"/>
              <a:t>nebo si vytvořte svůj vlastní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504" y="5085184"/>
            <a:ext cx="14420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Dostupné na: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1560" y="620688"/>
            <a:ext cx="542334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000" dirty="0"/>
              <a:t>VŠECHNO JE PROPOJENO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30413" y="4633391"/>
            <a:ext cx="7891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PRODEJCI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72972" y="4705399"/>
            <a:ext cx="10268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SVĚT BENELLI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211960" y="3327375"/>
            <a:ext cx="7830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MOBILNÍ </a:t>
            </a:r>
          </a:p>
          <a:p>
            <a:r>
              <a:rPr lang="cs-CZ" sz="1200" dirty="0"/>
              <a:t>APLIKACE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139952" y="5517232"/>
            <a:ext cx="8418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UŽIVATELÉ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267744" y="2276872"/>
            <a:ext cx="61125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B - box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444208" y="2420888"/>
            <a:ext cx="3969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IOT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548680"/>
            <a:ext cx="724916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400" dirty="0"/>
              <a:t>TRASOVÁNÍ V REÁLNÉM ČASE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0433" y="3573016"/>
            <a:ext cx="1625766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OEM: B-Box je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 přímo napojen na  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motocykl Benelli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83768" y="3573016"/>
            <a:ext cx="1911100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Monitorování pozice 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a stavu v reálném čase</a:t>
            </a:r>
          </a:p>
          <a:p>
            <a:pPr algn="ctr"/>
            <a:endParaRPr lang="cs-CZ" sz="1600" dirty="0">
              <a:latin typeface="Arial Narrow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44008" y="3573016"/>
            <a:ext cx="2225289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Okamžitý poplach 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v případě odpojení 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baterie nebo pohybu 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bez nastartovaného motoru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36496" y="3573016"/>
            <a:ext cx="195598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1600" dirty="0">
                <a:latin typeface="Arial Narrow" pitchFamily="34" charset="0"/>
              </a:rPr>
              <a:t>Geografické rozhraní: 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nastavte si vnitřní nebo </a:t>
            </a:r>
          </a:p>
          <a:p>
            <a:pPr algn="ctr"/>
            <a:r>
              <a:rPr lang="cs-CZ" sz="1600" dirty="0">
                <a:latin typeface="Arial Narrow" pitchFamily="34" charset="0"/>
              </a:rPr>
              <a:t>vnější virtuální hranice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620688"/>
            <a:ext cx="523733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400" dirty="0"/>
              <a:t>ZAČÍNÁME S APLIKACÍ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548680"/>
            <a:ext cx="724916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4400" dirty="0"/>
              <a:t>TRASOVÁNÍ V REÁLNÉM ČASE</a:t>
            </a:r>
          </a:p>
        </p:txBody>
      </p:sp>
      <p:sp>
        <p:nvSpPr>
          <p:cNvPr id="9" name="Obdélník 8"/>
          <p:cNvSpPr/>
          <p:nvPr/>
        </p:nvSpPr>
        <p:spPr>
          <a:xfrm>
            <a:off x="1412591" y="1628800"/>
            <a:ext cx="186621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Arial Narrow" pitchFamily="34" charset="0"/>
              </a:rPr>
              <a:t>Stáhněte si </a:t>
            </a:r>
            <a:r>
              <a:rPr lang="cs-CZ" sz="1400" b="1" dirty="0" err="1">
                <a:solidFill>
                  <a:srgbClr val="00B800"/>
                </a:solidFill>
                <a:latin typeface="Arial Narrow" pitchFamily="34" charset="0"/>
              </a:rPr>
              <a:t>myBenelli</a:t>
            </a:r>
            <a:r>
              <a:rPr lang="cs-CZ" sz="1400" b="1" dirty="0">
                <a:solidFill>
                  <a:srgbClr val="00B800"/>
                </a:solidFill>
                <a:latin typeface="Arial Narrow" pitchFamily="34" charset="0"/>
              </a:rPr>
              <a:t> </a:t>
            </a:r>
            <a:r>
              <a:rPr lang="cs-CZ" sz="1400" dirty="0">
                <a:latin typeface="Arial Narrow" pitchFamily="34" charset="0"/>
              </a:rPr>
              <a:t>na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076056" y="1606605"/>
            <a:ext cx="237626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Arial Narrow" pitchFamily="34" charset="0"/>
              </a:rPr>
              <a:t>Přihlaste se přes    - Facebook</a:t>
            </a:r>
          </a:p>
          <a:p>
            <a:pPr algn="ctr"/>
            <a:r>
              <a:rPr lang="cs-CZ" sz="1400" dirty="0">
                <a:latin typeface="Arial Narrow" pitchFamily="34" charset="0"/>
              </a:rPr>
              <a:t>	    - Google</a:t>
            </a:r>
          </a:p>
          <a:p>
            <a:pPr algn="ctr"/>
            <a:r>
              <a:rPr lang="cs-CZ" sz="1400" dirty="0">
                <a:latin typeface="Arial Narrow" pitchFamily="34" charset="0"/>
              </a:rPr>
              <a:t>	  - Apple</a:t>
            </a:r>
          </a:p>
          <a:p>
            <a:pPr algn="ctr"/>
            <a:r>
              <a:rPr lang="cs-CZ" sz="1400" dirty="0">
                <a:latin typeface="Arial Narrow" pitchFamily="34" charset="0"/>
              </a:rPr>
              <a:t>                                 - nebo email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403648" y="2780928"/>
            <a:ext cx="324036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B800"/>
                </a:solidFill>
                <a:latin typeface="Arial Narrow" pitchFamily="34" charset="0"/>
              </a:rPr>
              <a:t>Přidejte vaši Benelli motorku</a:t>
            </a:r>
          </a:p>
          <a:p>
            <a:r>
              <a:rPr lang="cs-CZ" sz="1400" dirty="0">
                <a:latin typeface="Arial Narrow" pitchFamily="34" charset="0"/>
              </a:rPr>
              <a:t>Vyberte stát, kde je motorka přihlášena</a:t>
            </a:r>
          </a:p>
          <a:p>
            <a:r>
              <a:rPr lang="cs-CZ" sz="1400" b="1" dirty="0">
                <a:latin typeface="Arial Narrow" pitchFamily="34" charset="0"/>
              </a:rPr>
              <a:t>Itálie</a:t>
            </a:r>
          </a:p>
          <a:p>
            <a:pPr>
              <a:buFontTx/>
              <a:buChar char="-"/>
            </a:pPr>
            <a:r>
              <a:rPr lang="cs-CZ" sz="1100" dirty="0">
                <a:latin typeface="Arial Narrow" pitchFamily="34" charset="0"/>
              </a:rPr>
              <a:t> vložte registrační značku a datum narození majitele/IČO</a:t>
            </a:r>
          </a:p>
          <a:p>
            <a:pPr>
              <a:buFontTx/>
              <a:buChar char="-"/>
            </a:pPr>
            <a:r>
              <a:rPr lang="cs-CZ" sz="1100" dirty="0">
                <a:latin typeface="Arial Narrow" pitchFamily="34" charset="0"/>
              </a:rPr>
              <a:t> uložte foto vašeho motocyklu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44008" y="2764780"/>
            <a:ext cx="208823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400" b="1" dirty="0">
              <a:latin typeface="Arial Narrow" pitchFamily="34" charset="0"/>
            </a:endParaRPr>
          </a:p>
          <a:p>
            <a:endParaRPr lang="cs-CZ" sz="1400" b="1" dirty="0">
              <a:latin typeface="Arial Narrow" pitchFamily="34" charset="0"/>
            </a:endParaRPr>
          </a:p>
          <a:p>
            <a:r>
              <a:rPr lang="cs-CZ" sz="1400" b="1" dirty="0">
                <a:latin typeface="Arial Narrow" pitchFamily="34" charset="0"/>
              </a:rPr>
              <a:t>Ostatní země EU        </a:t>
            </a:r>
          </a:p>
          <a:p>
            <a:pPr>
              <a:buFontTx/>
              <a:buChar char="-"/>
            </a:pPr>
            <a:r>
              <a:rPr lang="cs-CZ" sz="1100" dirty="0">
                <a:latin typeface="Arial Narrow" pitchFamily="34" charset="0"/>
              </a:rPr>
              <a:t> Vyberte model motocyklu                  </a:t>
            </a:r>
          </a:p>
          <a:p>
            <a:pPr>
              <a:buFontTx/>
              <a:buChar char="-"/>
            </a:pPr>
            <a:r>
              <a:rPr lang="cs-CZ" sz="1100" dirty="0">
                <a:latin typeface="Arial Narrow" pitchFamily="34" charset="0"/>
              </a:rPr>
              <a:t> Uložte foto vašeho motocyklu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403648" y="4149080"/>
            <a:ext cx="5472608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9200"/>
                </a:solidFill>
                <a:latin typeface="Arial Narrow" pitchFamily="34" charset="0"/>
              </a:rPr>
              <a:t>Připojte se a aktivujte B-Box</a:t>
            </a:r>
          </a:p>
          <a:p>
            <a:pPr>
              <a:buFontTx/>
              <a:buChar char="-"/>
            </a:pPr>
            <a:r>
              <a:rPr lang="cs-CZ" sz="1200" dirty="0">
                <a:latin typeface="Arial Narrow" pitchFamily="34" charset="0"/>
              </a:rPr>
              <a:t> klikněte na tlačítko NEXT a nechejte připojit B-Box</a:t>
            </a:r>
          </a:p>
          <a:p>
            <a:pPr>
              <a:buFontTx/>
              <a:buChar char="-"/>
            </a:pPr>
            <a:r>
              <a:rPr lang="cs-CZ" sz="1200" dirty="0">
                <a:latin typeface="Arial Narrow" pitchFamily="34" charset="0"/>
              </a:rPr>
              <a:t> otevřete sedadlo motocyklu a oskenujte QR kód vašeho B-boxu</a:t>
            </a:r>
          </a:p>
          <a:p>
            <a:pPr>
              <a:buFontTx/>
              <a:buChar char="-"/>
            </a:pPr>
            <a:r>
              <a:rPr lang="cs-CZ" sz="1200" dirty="0">
                <a:latin typeface="Arial Narrow" pitchFamily="34" charset="0"/>
              </a:rPr>
              <a:t> aplikace automaticky rozezná zařízení, poté klikněte na tlačítko ASSOCIATE</a:t>
            </a:r>
          </a:p>
          <a:p>
            <a:pPr>
              <a:buFontTx/>
              <a:buChar char="-"/>
            </a:pPr>
            <a:r>
              <a:rPr lang="cs-CZ" sz="1200" dirty="0">
                <a:latin typeface="Arial Narrow" pitchFamily="34" charset="0"/>
              </a:rPr>
              <a:t> na závěr dokončete aktivaci vložením osobních údajů</a:t>
            </a:r>
          </a:p>
          <a:p>
            <a:pPr>
              <a:buFontTx/>
              <a:buChar char="-"/>
            </a:pPr>
            <a:endParaRPr lang="cs-CZ" sz="1200" dirty="0">
              <a:latin typeface="Arial Narrow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20243" y="5641503"/>
            <a:ext cx="217239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1400" b="1" dirty="0">
                <a:latin typeface="Arial Narrow" pitchFamily="34" charset="0"/>
              </a:rPr>
              <a:t>…a teď jste připraveni vyjet!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404664"/>
            <a:ext cx="3058851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800" b="1" dirty="0" err="1">
                <a:latin typeface="Arial Narrow" pitchFamily="34" charset="0"/>
              </a:rPr>
              <a:t>myBenelli</a:t>
            </a:r>
            <a:endParaRPr lang="cs-CZ" sz="2800" b="1" dirty="0">
              <a:latin typeface="Arial Narrow" pitchFamily="34" charset="0"/>
            </a:endParaRPr>
          </a:p>
          <a:p>
            <a:r>
              <a:rPr lang="cs-CZ" sz="4400" dirty="0">
                <a:latin typeface="Arial Narrow" pitchFamily="34" charset="0"/>
              </a:rPr>
              <a:t>STRUKTURA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7243" y="1844824"/>
            <a:ext cx="2768613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Arial Narrow" pitchFamily="34" charset="0"/>
              </a:rPr>
              <a:t>Z </a:t>
            </a:r>
            <a:r>
              <a:rPr lang="cs-CZ" sz="1200" b="1" dirty="0">
                <a:solidFill>
                  <a:srgbClr val="009200"/>
                </a:solidFill>
                <a:latin typeface="Arial Narrow" pitchFamily="34" charset="0"/>
              </a:rPr>
              <a:t>domovské stránky </a:t>
            </a:r>
            <a:r>
              <a:rPr lang="cs-CZ" sz="1200" b="1" dirty="0">
                <a:latin typeface="Arial Narrow" pitchFamily="34" charset="0"/>
              </a:rPr>
              <a:t>můžete snadno vstoupit do všech sekcí:</a:t>
            </a:r>
          </a:p>
          <a:p>
            <a:pPr>
              <a:buFontTx/>
              <a:buChar char="-"/>
            </a:pPr>
            <a:r>
              <a:rPr lang="cs-CZ" sz="1200" dirty="0">
                <a:latin typeface="Arial Narrow" pitchFamily="34" charset="0"/>
              </a:rPr>
              <a:t> kliknutím na obrázek motorky vstoupíte do sekce motocyklu</a:t>
            </a:r>
          </a:p>
          <a:p>
            <a:r>
              <a:rPr lang="cs-CZ" sz="1200" i="1" dirty="0">
                <a:solidFill>
                  <a:srgbClr val="009200"/>
                </a:solidFill>
                <a:latin typeface="Arial Narrow" pitchFamily="34" charset="0"/>
              </a:rPr>
              <a:t>  Tip: pokud máte více motorek, tak můžete   </a:t>
            </a:r>
          </a:p>
          <a:p>
            <a:r>
              <a:rPr lang="cs-CZ" sz="1200" i="1" dirty="0">
                <a:solidFill>
                  <a:srgbClr val="009200"/>
                </a:solidFill>
                <a:latin typeface="Arial Narrow" pitchFamily="34" charset="0"/>
              </a:rPr>
              <a:t>  přepínat mezi kartami motocyklů posunem </a:t>
            </a:r>
          </a:p>
          <a:p>
            <a:r>
              <a:rPr lang="cs-CZ" sz="1200" i="1" dirty="0">
                <a:solidFill>
                  <a:srgbClr val="009200"/>
                </a:solidFill>
                <a:latin typeface="Arial Narrow" pitchFamily="34" charset="0"/>
              </a:rPr>
              <a:t>  vpravo/vlevo</a:t>
            </a:r>
          </a:p>
          <a:p>
            <a:pPr>
              <a:buFontTx/>
              <a:buChar char="-"/>
            </a:pPr>
            <a:r>
              <a:rPr lang="cs-CZ" sz="1200" dirty="0">
                <a:latin typeface="Arial Narrow" pitchFamily="34" charset="0"/>
              </a:rPr>
              <a:t> do seznamu motocyklů můžete vstoupit ze spodní části stránky</a:t>
            </a:r>
          </a:p>
          <a:p>
            <a:pPr>
              <a:buFontTx/>
              <a:buChar char="-"/>
            </a:pPr>
            <a:endParaRPr lang="cs-CZ" sz="12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200" dirty="0">
                <a:latin typeface="Arial Narrow" pitchFamily="34" charset="0"/>
              </a:rPr>
              <a:t> kliknutím na tlačítko TRIPS uvidíte všechny cesty, které jste ujel</a:t>
            </a:r>
          </a:p>
          <a:p>
            <a:endParaRPr lang="cs-CZ" sz="12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200" dirty="0">
                <a:latin typeface="Arial Narrow" pitchFamily="34" charset="0"/>
              </a:rPr>
              <a:t> přes ikonu          můžete vstoupit do veřejné nebo privátní notifikace</a:t>
            </a:r>
          </a:p>
          <a:p>
            <a:endParaRPr lang="cs-CZ" sz="12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200" dirty="0">
                <a:latin typeface="Arial Narrow" pitchFamily="34" charset="0"/>
              </a:rPr>
              <a:t> kliknutím na ikonu         nahoře se otevře boční menu</a:t>
            </a:r>
          </a:p>
          <a:p>
            <a:endParaRPr lang="cs-CZ" sz="1200" dirty="0">
              <a:latin typeface="Arial Narrow" pitchFamily="34" charset="0"/>
            </a:endParaRPr>
          </a:p>
        </p:txBody>
      </p:sp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4774" y="4168130"/>
            <a:ext cx="305255" cy="289993"/>
          </a:xfrm>
          <a:prstGeom prst="rect">
            <a:avLst/>
          </a:prstGeom>
        </p:spPr>
      </p:pic>
      <p:pic>
        <p:nvPicPr>
          <p:cNvPr id="8" name="Obrázek 7" descr="Bez názvu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725144"/>
            <a:ext cx="244479" cy="25188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347864" y="2598764"/>
            <a:ext cx="787395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STATISTIKY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380151" y="5013176"/>
            <a:ext cx="716863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MOTORKY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420355" y="2397035"/>
            <a:ext cx="784189" cy="24622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Společenství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932362" y="1708759"/>
            <a:ext cx="79208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B-box </a:t>
            </a:r>
          </a:p>
          <a:p>
            <a:pPr algn="ctr"/>
            <a:r>
              <a:rPr lang="cs-CZ" sz="1000" dirty="0">
                <a:latin typeface="Arial Narrow" pitchFamily="34" charset="0"/>
              </a:rPr>
              <a:t>notifikace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388102" y="5373216"/>
            <a:ext cx="720080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TRASY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444208" y="3877399"/>
            <a:ext cx="859531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Technické info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428306" y="3613220"/>
            <a:ext cx="864096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Údržba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428306" y="3349041"/>
            <a:ext cx="851515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Info o motorce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156176" y="1700808"/>
            <a:ext cx="783271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Notifikace </a:t>
            </a:r>
          </a:p>
          <a:p>
            <a:pPr algn="ctr"/>
            <a:r>
              <a:rPr lang="cs-CZ" sz="1000" dirty="0">
                <a:latin typeface="Arial Narrow" pitchFamily="34" charset="0"/>
              </a:rPr>
              <a:t>společenství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347864" y="2885189"/>
            <a:ext cx="767785" cy="24622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VÝZVY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8188302" y="4941168"/>
            <a:ext cx="767785" cy="24622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VEŘEJNÝ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8196702" y="5229200"/>
            <a:ext cx="767786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latin typeface="Arial Narrow" pitchFamily="34" charset="0"/>
              </a:rPr>
              <a:t>PRIVÁTNÍ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7740352" y="4653136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1000" b="1" dirty="0">
                <a:latin typeface="Arial Narrow" pitchFamily="34" charset="0"/>
              </a:rPr>
              <a:t>Legenda sektoru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9552" y="404664"/>
            <a:ext cx="3139001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2800" b="1" dirty="0" err="1">
                <a:latin typeface="Arial Narrow" pitchFamily="34" charset="0"/>
              </a:rPr>
              <a:t>myBenelli</a:t>
            </a:r>
            <a:endParaRPr lang="cs-CZ" sz="2800" b="1" dirty="0">
              <a:latin typeface="Arial Narrow" pitchFamily="34" charset="0"/>
            </a:endParaRPr>
          </a:p>
          <a:p>
            <a:r>
              <a:rPr lang="cs-CZ" sz="4400" dirty="0">
                <a:latin typeface="Arial Narrow" pitchFamily="34" charset="0"/>
              </a:rPr>
              <a:t>BOČNÍ MENU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95936" y="1484784"/>
            <a:ext cx="4032448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Arial Narrow" pitchFamily="34" charset="0"/>
              </a:rPr>
              <a:t>Jděte na:</a:t>
            </a:r>
          </a:p>
          <a:p>
            <a:endParaRPr lang="cs-CZ" sz="1400" b="1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b="1" dirty="0">
                <a:latin typeface="Arial Narrow" pitchFamily="34" charset="0"/>
              </a:rPr>
              <a:t> Novinky: </a:t>
            </a:r>
            <a:r>
              <a:rPr lang="cs-CZ" sz="1400" dirty="0">
                <a:latin typeface="Arial Narrow" pitchFamily="34" charset="0"/>
              </a:rPr>
              <a:t>Podívejte se na novinky a co dělají další řidiči</a:t>
            </a:r>
          </a:p>
          <a:p>
            <a:pPr>
              <a:buFontTx/>
              <a:buChar char="-"/>
            </a:pPr>
            <a:r>
              <a:rPr lang="cs-CZ" sz="1400" b="1" dirty="0">
                <a:latin typeface="Arial Narrow" pitchFamily="34" charset="0"/>
              </a:rPr>
              <a:t> Hodnocení: </a:t>
            </a:r>
            <a:r>
              <a:rPr lang="cs-CZ" sz="1400" dirty="0">
                <a:latin typeface="Arial Narrow" pitchFamily="34" charset="0"/>
              </a:rPr>
              <a:t>zvyšte hodnocení a motivujte společenství</a:t>
            </a:r>
          </a:p>
          <a:p>
            <a:pPr>
              <a:buFontTx/>
              <a:buChar char="-"/>
            </a:pPr>
            <a:r>
              <a:rPr lang="cs-CZ" sz="1400" b="1" dirty="0">
                <a:latin typeface="Arial Narrow" pitchFamily="34" charset="0"/>
              </a:rPr>
              <a:t> Nastavení: </a:t>
            </a:r>
            <a:r>
              <a:rPr lang="cs-CZ" sz="1400" dirty="0">
                <a:latin typeface="Arial Narrow" pitchFamily="34" charset="0"/>
              </a:rPr>
              <a:t>pomáhejte, sdílejte otázky a odpovědi a kontakty</a:t>
            </a:r>
          </a:p>
          <a:p>
            <a:pPr>
              <a:buFontTx/>
              <a:buChar char="-"/>
            </a:pPr>
            <a:endParaRPr lang="cs-CZ" sz="1400" b="1" dirty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cs-CZ" sz="1400" b="1" dirty="0">
              <a:latin typeface="Arial Narrow" pitchFamily="34" charset="0"/>
            </a:endParaRPr>
          </a:p>
          <a:p>
            <a:pPr>
              <a:buFontTx/>
              <a:buChar char="-"/>
            </a:pPr>
            <a:endParaRPr lang="cs-CZ" sz="1400" b="1" dirty="0">
              <a:latin typeface="Arial Narrow" pitchFamily="34" charset="0"/>
            </a:endParaRPr>
          </a:p>
          <a:p>
            <a:r>
              <a:rPr lang="cs-CZ" sz="1400" b="1" dirty="0" err="1">
                <a:solidFill>
                  <a:srgbClr val="009200"/>
                </a:solidFill>
                <a:latin typeface="Arial Narrow" pitchFamily="34" charset="0"/>
              </a:rPr>
              <a:t>myBenelli</a:t>
            </a:r>
            <a:r>
              <a:rPr lang="cs-CZ" sz="1400" b="1" dirty="0">
                <a:solidFill>
                  <a:srgbClr val="009200"/>
                </a:solidFill>
                <a:latin typeface="Arial Narrow" pitchFamily="34" charset="0"/>
              </a:rPr>
              <a:t> sekce </a:t>
            </a:r>
            <a:r>
              <a:rPr lang="cs-CZ" sz="1400" dirty="0">
                <a:latin typeface="Arial Narrow" pitchFamily="34" charset="0"/>
              </a:rPr>
              <a:t>otevře pod-menu s vybranými tématy:</a:t>
            </a:r>
          </a:p>
          <a:p>
            <a:pPr>
              <a:buFontTx/>
              <a:buChar char="-"/>
            </a:pPr>
            <a:r>
              <a:rPr lang="cs-CZ" sz="1400" b="1" dirty="0">
                <a:latin typeface="Arial Narrow" pitchFamily="34" charset="0"/>
              </a:rPr>
              <a:t> Benelli prodejci: </a:t>
            </a:r>
            <a:r>
              <a:rPr lang="cs-CZ" sz="1400" dirty="0">
                <a:latin typeface="Arial Narrow" pitchFamily="34" charset="0"/>
              </a:rPr>
              <a:t>ukáže oficiální Benelli prodejce ve vaší blízkosti a jejich kontakty</a:t>
            </a:r>
          </a:p>
          <a:p>
            <a:pPr>
              <a:buFontTx/>
              <a:buChar char="-"/>
            </a:pPr>
            <a:r>
              <a:rPr lang="cs-CZ" sz="1400" b="1" dirty="0">
                <a:latin typeface="Arial Narrow" pitchFamily="34" charset="0"/>
              </a:rPr>
              <a:t> E-</a:t>
            </a:r>
            <a:r>
              <a:rPr lang="cs-CZ" sz="1400" b="1" dirty="0" err="1">
                <a:latin typeface="Arial Narrow" pitchFamily="34" charset="0"/>
              </a:rPr>
              <a:t>shop</a:t>
            </a:r>
            <a:r>
              <a:rPr lang="cs-CZ" sz="1400" b="1" dirty="0">
                <a:latin typeface="Arial Narrow" pitchFamily="34" charset="0"/>
              </a:rPr>
              <a:t>: </a:t>
            </a:r>
            <a:r>
              <a:rPr lang="cs-CZ" sz="1400" dirty="0">
                <a:latin typeface="Arial Narrow" pitchFamily="34" charset="0"/>
              </a:rPr>
              <a:t>přímá linka na Benelli e-stránky, s návrhy zakoupení nových produktů a příslušenství</a:t>
            </a:r>
          </a:p>
          <a:p>
            <a:pPr>
              <a:buFontTx/>
              <a:buChar char="-"/>
            </a:pPr>
            <a:r>
              <a:rPr lang="cs-CZ" sz="1400" b="1" dirty="0">
                <a:latin typeface="Arial Narrow" pitchFamily="34" charset="0"/>
              </a:rPr>
              <a:t> Benelli svět: </a:t>
            </a:r>
            <a:r>
              <a:rPr lang="cs-CZ" sz="1400" dirty="0">
                <a:latin typeface="Arial Narrow" pitchFamily="34" charset="0"/>
              </a:rPr>
              <a:t>nejaktuálnější novinky ze světa Benelli</a:t>
            </a:r>
          </a:p>
          <a:p>
            <a:endParaRPr lang="cs-CZ" sz="12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9552" y="284455"/>
            <a:ext cx="457368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b="1" dirty="0" err="1">
                <a:latin typeface="Arial Narrow" pitchFamily="34" charset="0"/>
              </a:rPr>
              <a:t>myBenelli</a:t>
            </a:r>
            <a:endParaRPr lang="cs-CZ" sz="2800" b="1" dirty="0">
              <a:latin typeface="Arial Narrow" pitchFamily="34" charset="0"/>
            </a:endParaRPr>
          </a:p>
          <a:p>
            <a:r>
              <a:rPr lang="cs-CZ" sz="4400" dirty="0">
                <a:latin typeface="Arial Narrow" pitchFamily="34" charset="0"/>
              </a:rPr>
              <a:t>SEZNAM MOTOREK</a:t>
            </a:r>
          </a:p>
        </p:txBody>
      </p:sp>
      <p:sp>
        <p:nvSpPr>
          <p:cNvPr id="5" name="Obdélník 4"/>
          <p:cNvSpPr/>
          <p:nvPr/>
        </p:nvSpPr>
        <p:spPr>
          <a:xfrm>
            <a:off x="4139952" y="1988840"/>
            <a:ext cx="4608512" cy="32008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9200"/>
                </a:solidFill>
                <a:latin typeface="Arial Narrow" pitchFamily="34" charset="0"/>
              </a:rPr>
              <a:t>VIRTUÁLNÍ GARÁŽ</a:t>
            </a:r>
          </a:p>
          <a:p>
            <a:r>
              <a:rPr lang="cs-CZ" sz="1200" b="1" dirty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Sekce motocyklů: všechny motorky v unikátním zobrazení.</a:t>
            </a:r>
          </a:p>
          <a:p>
            <a:r>
              <a:rPr lang="cs-CZ" sz="1400" b="1" dirty="0">
                <a:latin typeface="Arial Narrow" pitchFamily="34" charset="0"/>
              </a:rPr>
              <a:t>Vyberte si motorku a podívejte se na její informace a statistiky</a:t>
            </a:r>
          </a:p>
          <a:p>
            <a:pPr>
              <a:buFontTx/>
              <a:buChar char="-"/>
            </a:pPr>
            <a:endParaRPr lang="cs-CZ" sz="14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info a statistiky: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registrační značka, model, objem motoru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platnost pojištění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hodnota motorky 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počet provedených cest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celkový čas strávený na motorce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průměrná rychlost</a:t>
            </a:r>
          </a:p>
          <a:p>
            <a:pPr lvl="1">
              <a:buFontTx/>
              <a:buChar char="-"/>
            </a:pPr>
            <a:r>
              <a:rPr lang="cs-CZ" sz="1400" dirty="0">
                <a:latin typeface="Arial Narrow" pitchFamily="34" charset="0"/>
              </a:rPr>
              <a:t> …..</a:t>
            </a:r>
          </a:p>
          <a:p>
            <a:pPr>
              <a:buFontTx/>
              <a:buChar char="-"/>
            </a:pPr>
            <a:endParaRPr lang="cs-CZ" sz="12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1132</Words>
  <Application>Microsoft Office PowerPoint</Application>
  <PresentationFormat>Předvádění na obrazovce (4:3)</PresentationFormat>
  <Paragraphs>267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Baterie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 systému Windows</dc:creator>
  <cp:lastModifiedBy>Josef Neoral</cp:lastModifiedBy>
  <cp:revision>56</cp:revision>
  <dcterms:created xsi:type="dcterms:W3CDTF">2021-06-24T15:01:16Z</dcterms:created>
  <dcterms:modified xsi:type="dcterms:W3CDTF">2023-01-10T12:23:14Z</dcterms:modified>
</cp:coreProperties>
</file>